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57" r:id="rId4"/>
    <p:sldId id="260" r:id="rId5"/>
    <p:sldId id="256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utSpace" initials="N" lastIdx="3" clrIdx="0">
    <p:extLst>
      <p:ext uri="{19B8F6BF-5375-455C-9EA6-DF929625EA0E}">
        <p15:presenceInfo xmlns:p15="http://schemas.microsoft.com/office/powerpoint/2012/main" userId="NoutSpa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5" autoAdjust="0"/>
    <p:restoredTop sz="94660"/>
  </p:normalViewPr>
  <p:slideViewPr>
    <p:cSldViewPr snapToGrid="0">
      <p:cViewPr varScale="1">
        <p:scale>
          <a:sx n="58" d="100"/>
          <a:sy n="58" d="100"/>
        </p:scale>
        <p:origin x="34" y="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0-03T00:02:52.177" idx="2">
    <p:pos x="6374" y="1036"/>
    <p:text/>
    <p:extLst>
      <p:ext uri="{C676402C-5697-4E1C-873F-D02D1690AC5C}">
        <p15:threadingInfo xmlns:p15="http://schemas.microsoft.com/office/powerpoint/2012/main" timeZoneBias="-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0-03T00:03:11.032" idx="3">
    <p:pos x="10" y="10"/>
    <p:text/>
    <p:extLst>
      <p:ext uri="{C676402C-5697-4E1C-873F-D02D1690AC5C}">
        <p15:threadingInfo xmlns:p15="http://schemas.microsoft.com/office/powerpoint/2012/main" timeZoneBias="-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B2AF1-F350-4D99-B26A-C3C9E9ABF5A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63294-5AD8-47EC-ABC6-56063F776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16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4881F-C59C-4DD9-98A1-47A1D8D74B2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CE01-DDCE-4152-AB2B-5FCDE2163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2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4881F-C59C-4DD9-98A1-47A1D8D74B2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CE01-DDCE-4152-AB2B-5FCDE2163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71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4881F-C59C-4DD9-98A1-47A1D8D74B2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CE01-DDCE-4152-AB2B-5FCDE2163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62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4881F-C59C-4DD9-98A1-47A1D8D74B2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CE01-DDCE-4152-AB2B-5FCDE2163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8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4881F-C59C-4DD9-98A1-47A1D8D74B2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CE01-DDCE-4152-AB2B-5FCDE2163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84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4881F-C59C-4DD9-98A1-47A1D8D74B2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CE01-DDCE-4152-AB2B-5FCDE2163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39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4881F-C59C-4DD9-98A1-47A1D8D74B2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CE01-DDCE-4152-AB2B-5FCDE2163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61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4881F-C59C-4DD9-98A1-47A1D8D74B2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CE01-DDCE-4152-AB2B-5FCDE2163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4881F-C59C-4DD9-98A1-47A1D8D74B2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CE01-DDCE-4152-AB2B-5FCDE2163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66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4881F-C59C-4DD9-98A1-47A1D8D74B2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CE01-DDCE-4152-AB2B-5FCDE2163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79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4881F-C59C-4DD9-98A1-47A1D8D74B2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CE01-DDCE-4152-AB2B-5FCDE2163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56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4881F-C59C-4DD9-98A1-47A1D8D74B2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FCE01-DDCE-4152-AB2B-5FCDE2163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6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38648" y="86262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Development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7032" y="835670"/>
            <a:ext cx="6654967" cy="48362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2224" y="6180991"/>
            <a:ext cx="319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err="1" smtClean="0"/>
              <a:t>Сатмурзаев</a:t>
            </a:r>
            <a:r>
              <a:rPr lang="ru-RU" i="1" dirty="0" smtClean="0"/>
              <a:t> </a:t>
            </a:r>
            <a:r>
              <a:rPr lang="ru-RU" i="1" dirty="0" err="1" smtClean="0"/>
              <a:t>Эмирбек</a:t>
            </a:r>
            <a:r>
              <a:rPr lang="ru-RU" i="1" dirty="0" smtClean="0"/>
              <a:t> 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16621" y="1205611"/>
            <a:ext cx="4166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*</a:t>
            </a:r>
            <a:r>
              <a:rPr lang="en-US" sz="3200" dirty="0" smtClean="0">
                <a:solidFill>
                  <a:srgbClr val="FF0000"/>
                </a:solidFill>
              </a:rPr>
              <a:t>Backend</a:t>
            </a:r>
            <a:endParaRPr lang="en-US" sz="3200" dirty="0" smtClean="0">
              <a:solidFill>
                <a:srgbClr val="FF0000"/>
              </a:solidFill>
            </a:endParaRPr>
          </a:p>
          <a:p>
            <a:r>
              <a:rPr lang="ru-RU" sz="2400" dirty="0" smtClean="0"/>
              <a:t>   </a:t>
            </a:r>
            <a:r>
              <a:rPr lang="ru-RU" sz="2400" dirty="0" err="1" smtClean="0"/>
              <a:t>Бэкенд</a:t>
            </a:r>
            <a:r>
              <a:rPr lang="ru-RU" sz="2400" dirty="0" smtClean="0"/>
              <a:t>-разработчик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16621" y="2460177"/>
            <a:ext cx="464276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*</a:t>
            </a:r>
            <a:r>
              <a:rPr lang="en-US" sz="3200" dirty="0" smtClean="0">
                <a:solidFill>
                  <a:srgbClr val="FF0000"/>
                </a:solidFill>
              </a:rPr>
              <a:t>Frontend 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FF0000"/>
                </a:solidFill>
              </a:rPr>
              <a:t>development</a:t>
            </a:r>
            <a:endParaRPr lang="ru-RU" sz="3600" dirty="0" smtClean="0">
              <a:solidFill>
                <a:srgbClr val="FF0000"/>
              </a:solidFill>
            </a:endParaRPr>
          </a:p>
          <a:p>
            <a:r>
              <a:rPr lang="ru-RU" sz="2400" dirty="0" smtClean="0"/>
              <a:t>   </a:t>
            </a:r>
            <a:r>
              <a:rPr lang="ru-RU" sz="2400" dirty="0" err="1" smtClean="0"/>
              <a:t>фронтенд</a:t>
            </a:r>
            <a:r>
              <a:rPr lang="ru-RU" sz="2400" dirty="0" smtClean="0"/>
              <a:t> разработчик</a:t>
            </a:r>
          </a:p>
          <a:p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8846" y="3763219"/>
            <a:ext cx="46427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*</a:t>
            </a:r>
            <a:r>
              <a:rPr lang="en-US" sz="3200" dirty="0" smtClean="0">
                <a:solidFill>
                  <a:srgbClr val="FF0000"/>
                </a:solidFill>
              </a:rPr>
              <a:t>Web</a:t>
            </a:r>
            <a:r>
              <a:rPr lang="en-US" sz="3200" dirty="0" smtClean="0"/>
              <a:t>  </a:t>
            </a:r>
            <a:r>
              <a:rPr lang="en-US" sz="3200" dirty="0" smtClean="0">
                <a:solidFill>
                  <a:srgbClr val="FF0000"/>
                </a:solidFill>
              </a:rPr>
              <a:t>developer</a:t>
            </a:r>
            <a:endParaRPr lang="ru-RU" sz="3200" dirty="0">
              <a:solidFill>
                <a:srgbClr val="FF0000"/>
              </a:solidFill>
            </a:endParaRPr>
          </a:p>
          <a:p>
            <a:r>
              <a:rPr lang="ru-RU" sz="2400" dirty="0" smtClean="0"/>
              <a:t>  Веб разработчик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1802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6079">
              <a:srgbClr val="C5DCF0"/>
            </a:gs>
            <a:gs pos="33818">
              <a:srgbClr val="D9E8F5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308080" y="1644969"/>
            <a:ext cx="45719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 flipH="1">
            <a:off x="11353799" y="6082747"/>
            <a:ext cx="45719" cy="94215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" y="0"/>
            <a:ext cx="12189850" cy="6778487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753557" y="662321"/>
            <a:ext cx="6878514" cy="8458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</a:t>
            </a:r>
            <a:r>
              <a:rPr lang="en-US" sz="5400" dirty="0" smtClean="0">
                <a:solidFill>
                  <a:srgbClr val="FFFF00"/>
                </a:solidFill>
              </a:rPr>
              <a:t> </a:t>
            </a:r>
            <a:r>
              <a:rPr lang="en-US" sz="5400" b="1" dirty="0" smtClean="0">
                <a:solidFill>
                  <a:srgbClr val="FFFF00"/>
                </a:solidFill>
              </a:rPr>
              <a:t>development </a:t>
            </a:r>
            <a:endParaRPr lang="en-US" sz="5400" b="1" dirty="0">
              <a:solidFill>
                <a:srgbClr val="FFFF00"/>
              </a:solidFill>
            </a:endParaRPr>
          </a:p>
        </p:txBody>
      </p:sp>
      <p:sp>
        <p:nvSpPr>
          <p:cNvPr id="18" name="Прямоугольник с двумя скругленными противолежащими углами 17"/>
          <p:cNvSpPr/>
          <p:nvPr/>
        </p:nvSpPr>
        <p:spPr>
          <a:xfrm>
            <a:off x="450574" y="1690688"/>
            <a:ext cx="9601200" cy="4125659"/>
          </a:xfrm>
          <a:prstGeom prst="round2DiagRect">
            <a:avLst/>
          </a:prstGeom>
          <a:solidFill>
            <a:srgbClr val="0070C0"/>
          </a:solidFill>
          <a:ln w="31750">
            <a:solidFill>
              <a:schemeClr val="accent1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Подзаголовок 2"/>
          <p:cNvSpPr txBox="1">
            <a:spLocks/>
          </p:cNvSpPr>
          <p:nvPr/>
        </p:nvSpPr>
        <p:spPr>
          <a:xfrm>
            <a:off x="1359426" y="2458666"/>
            <a:ext cx="8510131" cy="2681760"/>
          </a:xfrm>
          <a:prstGeom prst="rect">
            <a:avLst/>
          </a:prstGeom>
        </p:spPr>
        <p:txBody>
          <a:bodyPr vert="horz" wrap="square" lIns="0" tIns="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i="1" dirty="0" err="1" smtClean="0">
                <a:solidFill>
                  <a:srgbClr val="FFFF00"/>
                </a:solidFill>
                <a:effectLst>
                  <a:reflection stA="45000" endPos="21000" dist="609600" dir="5400000" sy="-100000" algn="bl" rotWithShape="0"/>
                </a:effectLst>
              </a:rPr>
              <a:t>Бэкенд</a:t>
            </a:r>
            <a:r>
              <a:rPr lang="ru-RU" sz="2400" i="1" dirty="0" smtClean="0">
                <a:solidFill>
                  <a:srgbClr val="FFFF00"/>
                </a:solidFill>
                <a:effectLst>
                  <a:reflection stA="45000" endPos="21000" dist="609600" dir="5400000" sy="-100000" algn="bl" rotWithShape="0"/>
                </a:effectLst>
              </a:rPr>
              <a:t>-разработчик — это программист, который </a:t>
            </a:r>
          </a:p>
          <a:p>
            <a:r>
              <a:rPr lang="ru-RU" sz="2400" i="1" dirty="0" smtClean="0">
                <a:solidFill>
                  <a:srgbClr val="FFFF00"/>
                </a:solidFill>
                <a:effectLst>
                  <a:reflection stA="45000" endPos="21000" dist="609600" dir="5400000" sy="-100000" algn="bl" rotWithShape="0"/>
                </a:effectLst>
              </a:rPr>
              <a:t>работает над внутренней частью веб-ресурсов. </a:t>
            </a:r>
            <a:endParaRPr lang="ru-RU" sz="2400" i="1" dirty="0">
              <a:solidFill>
                <a:srgbClr val="FFFF00"/>
              </a:solidFill>
              <a:effectLst>
                <a:reflection stA="45000" endPos="21000" dist="609600" dir="5400000" sy="-100000" algn="bl" rotWithShape="0"/>
              </a:effectLst>
            </a:endParaRPr>
          </a:p>
          <a:p>
            <a:r>
              <a:rPr lang="ru-RU" sz="2400" i="1" dirty="0" smtClean="0">
                <a:solidFill>
                  <a:srgbClr val="FFFF00"/>
                </a:solidFill>
                <a:effectLst>
                  <a:reflection stA="45000" endPos="21000" dist="609600" dir="5400000" sy="-100000" algn="bl" rotWithShape="0"/>
                </a:effectLst>
              </a:rPr>
              <a:t>Он пишет код,</a:t>
            </a:r>
          </a:p>
          <a:p>
            <a:r>
              <a:rPr lang="ru-RU" sz="2400" i="1" dirty="0" smtClean="0">
                <a:solidFill>
                  <a:srgbClr val="FFFF00"/>
                </a:solidFill>
                <a:effectLst>
                  <a:reflection stA="45000" endPos="21000" dist="609600" dir="5400000" sy="-100000" algn="bl" rotWithShape="0"/>
                </a:effectLst>
              </a:rPr>
              <a:t> разрабатывает бизнес-логику веб-приложений,</a:t>
            </a:r>
          </a:p>
          <a:p>
            <a:r>
              <a:rPr lang="ru-RU" sz="2400" i="1" dirty="0" smtClean="0">
                <a:solidFill>
                  <a:srgbClr val="FFFF00"/>
                </a:solidFill>
                <a:effectLst>
                  <a:reflection stA="45000" endPos="21000" dist="609600" dir="5400000" sy="-100000" algn="bl" rotWithShape="0"/>
                </a:effectLst>
              </a:rPr>
              <a:t> задает им алгоритм работы и обеспечивает</a:t>
            </a:r>
          </a:p>
          <a:p>
            <a:r>
              <a:rPr lang="ru-RU" sz="2400" i="1" dirty="0" smtClean="0">
                <a:solidFill>
                  <a:srgbClr val="FFFF00"/>
                </a:solidFill>
                <a:effectLst>
                  <a:reflection stA="45000" endPos="21000" dist="609600" dir="5400000" sy="-100000" algn="bl" rotWithShape="0"/>
                </a:effectLst>
              </a:rPr>
              <a:t> корректное выполнение пользовательских запросов.</a:t>
            </a:r>
          </a:p>
        </p:txBody>
      </p:sp>
      <p:sp>
        <p:nvSpPr>
          <p:cNvPr id="27" name="Прямоугольник с двумя скругленными противолежащими углами 26"/>
          <p:cNvSpPr/>
          <p:nvPr/>
        </p:nvSpPr>
        <p:spPr>
          <a:xfrm>
            <a:off x="5951721" y="5317435"/>
            <a:ext cx="526774" cy="327991"/>
          </a:xfrm>
          <a:prstGeom prst="round2Diag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4490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425" y="450574"/>
            <a:ext cx="11066319" cy="60164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 err="1"/>
              <a:t>Backend</a:t>
            </a:r>
            <a:r>
              <a:rPr lang="ru-RU" dirty="0"/>
              <a:t>-разработчик</a:t>
            </a:r>
          </a:p>
          <a:p>
            <a:pPr>
              <a:lnSpc>
                <a:spcPct val="150000"/>
              </a:lnSpc>
            </a:pPr>
            <a:r>
              <a:rPr lang="ru-RU" dirty="0"/>
              <a:t>Лицевая сторона — еще не весь сайт. «Под капотом» у любого веб-приложения — огромные базы данных, которые нужно поддерживать и обновлять</a:t>
            </a:r>
            <a:r>
              <a:rPr lang="ru-RU" dirty="0" smtClean="0"/>
              <a:t>.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Расчет стоимости товаров и логистики тоже происходит на стороне сервера. Код, который за это отвечает, пишет </a:t>
            </a:r>
            <a:r>
              <a:rPr lang="ru-RU" dirty="0" err="1"/>
              <a:t>бэкенд</a:t>
            </a:r>
            <a:r>
              <a:rPr lang="ru-RU" dirty="0"/>
              <a:t>-разработчик.</a:t>
            </a:r>
          </a:p>
          <a:p>
            <a:pPr>
              <a:lnSpc>
                <a:spcPct val="150000"/>
              </a:lnSpc>
            </a:pPr>
            <a:r>
              <a:rPr lang="ru-RU" dirty="0"/>
              <a:t>Языков программирования для </a:t>
            </a:r>
            <a:r>
              <a:rPr lang="ru-RU" dirty="0" err="1"/>
              <a:t>бэкендера</a:t>
            </a:r>
            <a:r>
              <a:rPr lang="ru-RU" dirty="0"/>
              <a:t> гораздо больше. Самые популярные — </a:t>
            </a:r>
            <a:r>
              <a:rPr lang="ru-RU" dirty="0" err="1">
                <a:solidFill>
                  <a:srgbClr val="FFFF00"/>
                </a:solidFill>
              </a:rPr>
              <a:t>Java</a:t>
            </a:r>
            <a:r>
              <a:rPr lang="ru-RU" dirty="0"/>
              <a:t>, </a:t>
            </a:r>
            <a:r>
              <a:rPr lang="ru-RU" dirty="0">
                <a:solidFill>
                  <a:srgbClr val="FFFF00"/>
                </a:solidFill>
              </a:rPr>
              <a:t>PHP</a:t>
            </a:r>
            <a:r>
              <a:rPr lang="ru-RU" dirty="0"/>
              <a:t>, </a:t>
            </a:r>
            <a:r>
              <a:rPr lang="ru-RU" dirty="0" err="1">
                <a:solidFill>
                  <a:srgbClr val="FFFF00"/>
                </a:solidFill>
              </a:rPr>
              <a:t>Python</a:t>
            </a:r>
            <a:r>
              <a:rPr lang="ru-RU" dirty="0"/>
              <a:t>, </a:t>
            </a:r>
            <a:r>
              <a:rPr lang="ru-RU" dirty="0" err="1">
                <a:solidFill>
                  <a:srgbClr val="FFFF00"/>
                </a:solidFill>
              </a:rPr>
              <a:t>Ruby</a:t>
            </a:r>
            <a:r>
              <a:rPr lang="ru-RU" dirty="0"/>
              <a:t> и платформа </a:t>
            </a:r>
            <a:r>
              <a:rPr lang="ru-RU" dirty="0">
                <a:solidFill>
                  <a:srgbClr val="FFFF00"/>
                </a:solidFill>
              </a:rPr>
              <a:t>Node</a:t>
            </a:r>
            <a:r>
              <a:rPr lang="ru-RU" dirty="0"/>
              <a:t>.js.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3600" dirty="0"/>
          </a:p>
        </p:txBody>
      </p:sp>
      <p:sp>
        <p:nvSpPr>
          <p:cNvPr id="5" name="Прямоугольник 4"/>
          <p:cNvSpPr/>
          <p:nvPr/>
        </p:nvSpPr>
        <p:spPr>
          <a:xfrm flipH="1" flipV="1">
            <a:off x="11952513" y="6343968"/>
            <a:ext cx="45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 smtClean="0">
                <a:solidFill>
                  <a:srgbClr val="E8E8E8"/>
                </a:solidFill>
                <a:effectLst/>
                <a:latin typeface="Google Sans"/>
              </a:rPr>
              <a:t>и</a:t>
            </a:r>
            <a:endParaRPr lang="en-US" dirty="0"/>
          </a:p>
        </p:txBody>
      </p:sp>
      <p:sp>
        <p:nvSpPr>
          <p:cNvPr id="11" name="Прямоугольный треугольник 10"/>
          <p:cNvSpPr/>
          <p:nvPr/>
        </p:nvSpPr>
        <p:spPr>
          <a:xfrm rot="16200000">
            <a:off x="10468012" y="5134011"/>
            <a:ext cx="1713411" cy="1734565"/>
          </a:xfrm>
          <a:prstGeom prst="rt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943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"/>
            <a:ext cx="12191999" cy="6791325"/>
          </a:xfrm>
          <a:prstGeom prst="rect">
            <a:avLst/>
          </a:prstGeom>
        </p:spPr>
      </p:pic>
      <p:sp>
        <p:nvSpPr>
          <p:cNvPr id="7" name="Прямоугольный треугольник 6"/>
          <p:cNvSpPr/>
          <p:nvPr/>
        </p:nvSpPr>
        <p:spPr>
          <a:xfrm rot="5400000">
            <a:off x="-47625" y="47625"/>
            <a:ext cx="1304925" cy="1209675"/>
          </a:xfrm>
          <a:prstGeom prst="rt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ый треугольник 9"/>
          <p:cNvSpPr/>
          <p:nvPr/>
        </p:nvSpPr>
        <p:spPr>
          <a:xfrm rot="16200000">
            <a:off x="10496552" y="5095876"/>
            <a:ext cx="1066800" cy="2324097"/>
          </a:xfrm>
          <a:prstGeom prst="rt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28753" y="2195333"/>
            <a:ext cx="8439150" cy="240065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 err="1" smtClean="0">
                <a:solidFill>
                  <a:srgbClr val="FFFF00"/>
                </a:solidFill>
              </a:rPr>
              <a:t>Frontend</a:t>
            </a:r>
            <a:r>
              <a:rPr lang="ru-RU" sz="2000" b="1" dirty="0" smtClean="0">
                <a:solidFill>
                  <a:srgbClr val="FFFF00"/>
                </a:solidFill>
              </a:rPr>
              <a:t>-разработчик — это специалист, который занимается</a:t>
            </a:r>
          </a:p>
          <a:p>
            <a:pPr>
              <a:lnSpc>
                <a:spcPct val="150000"/>
              </a:lnSpc>
            </a:pPr>
            <a:r>
              <a:rPr lang="ru-RU" sz="2000" b="1" dirty="0" smtClean="0">
                <a:solidFill>
                  <a:srgbClr val="FFFF00"/>
                </a:solidFill>
              </a:rPr>
              <a:t> разработкой пользовательского интерфейса, то есть той части</a:t>
            </a:r>
          </a:p>
          <a:p>
            <a:pPr>
              <a:lnSpc>
                <a:spcPct val="150000"/>
              </a:lnSpc>
            </a:pPr>
            <a:r>
              <a:rPr lang="ru-RU" sz="2000" b="1" dirty="0" smtClean="0">
                <a:solidFill>
                  <a:srgbClr val="FFFF00"/>
                </a:solidFill>
              </a:rPr>
              <a:t> сайта или приложения, которую видят посетители страницы.</a:t>
            </a:r>
          </a:p>
          <a:p>
            <a:pPr>
              <a:lnSpc>
                <a:spcPct val="150000"/>
              </a:lnSpc>
            </a:pPr>
            <a:r>
              <a:rPr lang="ru-RU" sz="2000" b="1" dirty="0" smtClean="0">
                <a:solidFill>
                  <a:srgbClr val="FFFF00"/>
                </a:solidFill>
              </a:rPr>
              <a:t> Главная задача </a:t>
            </a:r>
            <a:r>
              <a:rPr lang="ru-RU" sz="2000" b="1" dirty="0" err="1" smtClean="0">
                <a:solidFill>
                  <a:srgbClr val="FFFF00"/>
                </a:solidFill>
              </a:rPr>
              <a:t>фронтенд</a:t>
            </a:r>
            <a:r>
              <a:rPr lang="ru-RU" sz="2000" b="1" dirty="0" smtClean="0">
                <a:solidFill>
                  <a:srgbClr val="FFFF00"/>
                </a:solidFill>
              </a:rPr>
              <a:t> разработчика — перевести готовый</a:t>
            </a:r>
          </a:p>
          <a:p>
            <a:pPr>
              <a:lnSpc>
                <a:spcPct val="150000"/>
              </a:lnSpc>
            </a:pPr>
            <a:r>
              <a:rPr lang="ru-RU" sz="2000" b="1" dirty="0" smtClean="0">
                <a:solidFill>
                  <a:srgbClr val="FFFF00"/>
                </a:solidFill>
              </a:rPr>
              <a:t> дизайн-макет в код так, чтобы все работало правильно</a:t>
            </a:r>
            <a:r>
              <a:rPr lang="ru-RU" dirty="0" smtClean="0">
                <a:solidFill>
                  <a:srgbClr val="FFFF00"/>
                </a:solidFill>
              </a:rPr>
              <a:t>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28752" y="652462"/>
            <a:ext cx="73913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solidFill>
                  <a:srgbClr val="FFFF00"/>
                </a:solidFill>
              </a:rPr>
              <a:t>Frontent</a:t>
            </a:r>
            <a:r>
              <a:rPr lang="ru-RU" sz="6000" dirty="0">
                <a:solidFill>
                  <a:srgbClr val="FFFF00"/>
                </a:solidFill>
              </a:rPr>
              <a:t> </a:t>
            </a:r>
            <a:r>
              <a:rPr lang="ru-RU" sz="6000" dirty="0" err="1" smtClean="0">
                <a:solidFill>
                  <a:srgbClr val="FFFF00"/>
                </a:solidFill>
              </a:rPr>
              <a:t>разроботчик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6827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34817" y="479881"/>
            <a:ext cx="6878514" cy="845894"/>
          </a:xfrm>
          <a:solidFill>
            <a:srgbClr val="FFC000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Frontend-</a:t>
            </a:r>
            <a:r>
              <a:rPr lang="ru-RU" dirty="0" smtClean="0">
                <a:solidFill>
                  <a:srgbClr val="0070C0"/>
                </a:solidFill>
              </a:rPr>
              <a:t>разработчик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1303" y="1512947"/>
            <a:ext cx="11304104" cy="5345053"/>
          </a:xfrm>
        </p:spPr>
        <p:txBody>
          <a:bodyPr wrap="square" lIns="0" tIns="0">
            <a:spAutoFit/>
          </a:bodyPr>
          <a:lstStyle/>
          <a:p>
            <a:pPr lvl="1" algn="l">
              <a:lnSpc>
                <a:spcPct val="150000"/>
              </a:lnSpc>
            </a:pPr>
            <a:r>
              <a:rPr lang="ru-RU" sz="2400" i="1" dirty="0" err="1" smtClean="0">
                <a:solidFill>
                  <a:srgbClr val="FFFF00"/>
                </a:solidFill>
              </a:rPr>
              <a:t>Фулстек</a:t>
            </a:r>
            <a:r>
              <a:rPr lang="ru-RU" sz="2400" i="1" dirty="0" smtClean="0">
                <a:solidFill>
                  <a:srgbClr val="FFFF00"/>
                </a:solidFill>
              </a:rPr>
              <a:t>-разработчики пишут код и для </a:t>
            </a:r>
            <a:r>
              <a:rPr lang="ru-RU" sz="2400" i="1" dirty="0" err="1" smtClean="0">
                <a:solidFill>
                  <a:srgbClr val="FFFF00"/>
                </a:solidFill>
              </a:rPr>
              <a:t>фронтенда</a:t>
            </a:r>
            <a:r>
              <a:rPr lang="ru-RU" sz="2400" i="1" dirty="0" smtClean="0">
                <a:solidFill>
                  <a:srgbClr val="FFFF00"/>
                </a:solidFill>
              </a:rPr>
              <a:t>, и для </a:t>
            </a:r>
            <a:r>
              <a:rPr lang="ru-RU" sz="2400" i="1" dirty="0" err="1" smtClean="0">
                <a:solidFill>
                  <a:srgbClr val="FFFF00"/>
                </a:solidFill>
              </a:rPr>
              <a:t>бэкенда</a:t>
            </a:r>
            <a:r>
              <a:rPr lang="ru-RU" sz="2400" i="1" dirty="0" smtClean="0">
                <a:solidFill>
                  <a:srgbClr val="FFFF00"/>
                </a:solidFill>
              </a:rPr>
              <a:t>.</a:t>
            </a:r>
            <a:endParaRPr lang="en-US" sz="2400" i="1" dirty="0" smtClean="0">
              <a:solidFill>
                <a:srgbClr val="FFFF0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ru-RU" sz="2800" dirty="0" smtClean="0"/>
              <a:t>Но даже они не владеют всеми языками программирования. Обычно они выбирают определенный стек в вебе — список технологий, которые сочетаются друг с другом и позволяют самостоятельно написать веб-приложение.</a:t>
            </a:r>
          </a:p>
          <a:p>
            <a:pPr lvl="1" algn="l">
              <a:lnSpc>
                <a:spcPct val="150000"/>
              </a:lnSpc>
            </a:pPr>
            <a:r>
              <a:rPr lang="ru-RU" sz="2800" dirty="0" smtClean="0"/>
              <a:t>Такой популярной связкой, например, будет сочетание языка программирования </a:t>
            </a:r>
            <a:r>
              <a:rPr lang="ru-RU" sz="2800" dirty="0" err="1" smtClean="0">
                <a:solidFill>
                  <a:srgbClr val="FFFF00"/>
                </a:solidFill>
              </a:rPr>
              <a:t>Jcript</a:t>
            </a:r>
            <a:r>
              <a:rPr lang="ru-RU" sz="2800" dirty="0" smtClean="0">
                <a:solidFill>
                  <a:srgbClr val="FFFF00"/>
                </a:solidFill>
              </a:rPr>
              <a:t> </a:t>
            </a:r>
            <a:r>
              <a:rPr lang="ru-RU" sz="2800" dirty="0" smtClean="0"/>
              <a:t>и платформы </a:t>
            </a:r>
            <a:r>
              <a:rPr lang="ru-RU" sz="2800" dirty="0" smtClean="0">
                <a:solidFill>
                  <a:srgbClr val="FFFF00"/>
                </a:solidFill>
              </a:rPr>
              <a:t>Node</a:t>
            </a:r>
            <a:r>
              <a:rPr lang="ru-RU" sz="2800" dirty="0" smtClean="0"/>
              <a:t>.js, которая позволяет писать серверные приложения.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5327329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0679" y="201887"/>
            <a:ext cx="89982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Web development</a:t>
            </a:r>
            <a:endParaRPr lang="en-US" sz="6600" b="1" dirty="0">
              <a:solidFill>
                <a:srgbClr val="FFFF00"/>
              </a:solidFill>
            </a:endParaRPr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583095" y="1342323"/>
            <a:ext cx="10515600" cy="5151241"/>
          </a:xfrm>
          <a:prstGeom prst="round2DiagRect">
            <a:avLst/>
          </a:prstGeom>
          <a:solidFill>
            <a:schemeClr val="accent1">
              <a:lumMod val="75000"/>
              <a:alpha val="88000"/>
            </a:schemeClr>
          </a:solidFill>
          <a:ln w="889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63756" y="1960146"/>
            <a:ext cx="87994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*</a:t>
            </a:r>
            <a:r>
              <a:rPr lang="ru-RU" sz="2800" dirty="0" smtClean="0"/>
              <a:t>Веб-разработчик </a:t>
            </a:r>
            <a:r>
              <a:rPr lang="ru-RU" sz="2800" dirty="0"/>
              <a:t>— это специалист, который создает сайты и веб-приложения: </a:t>
            </a:r>
            <a:r>
              <a:rPr lang="ru-RU" sz="2800" dirty="0" err="1"/>
              <a:t>соцсети</a:t>
            </a:r>
            <a:r>
              <a:rPr lang="ru-RU" sz="2800" dirty="0"/>
              <a:t>, платформы для торговли, программы вроде </a:t>
            </a:r>
            <a:r>
              <a:rPr lang="ru-RU" sz="2800" dirty="0" err="1"/>
              <a:t>Google</a:t>
            </a:r>
            <a:r>
              <a:rPr lang="ru-RU" sz="2800" dirty="0"/>
              <a:t> </a:t>
            </a:r>
            <a:r>
              <a:rPr lang="ru-RU" sz="2800" dirty="0" err="1"/>
              <a:t>Docs</a:t>
            </a:r>
            <a:r>
              <a:rPr lang="ru-RU" sz="2800" dirty="0"/>
              <a:t> и «Таблиц», мини-игры, системы бронирования билетов и отелей</a:t>
            </a:r>
            <a:r>
              <a:rPr lang="ru-RU" sz="2800" dirty="0" smtClean="0"/>
              <a:t>.</a:t>
            </a: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ru-RU" sz="2800" dirty="0" smtClean="0"/>
              <a:t>Он может работать как над внешним видом сайта, так и над его внутренней, серверной частью</a:t>
            </a:r>
            <a:r>
              <a:rPr lang="en-US" sz="2800" dirty="0"/>
              <a:t>.</a:t>
            </a:r>
            <a:endParaRPr lang="en-US" sz="2800" dirty="0" smtClean="0"/>
          </a:p>
          <a:p>
            <a:pPr>
              <a:lnSpc>
                <a:spcPct val="150000"/>
              </a:lnSpc>
            </a:pPr>
            <a:endParaRPr lang="en-US" sz="2800" dirty="0"/>
          </a:p>
          <a:p>
            <a:pPr>
              <a:lnSpc>
                <a:spcPct val="150000"/>
              </a:lnSpc>
            </a:pPr>
            <a:r>
              <a:rPr lang="ru-RU" sz="2800" dirty="0" smtClean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61548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чем разница между веб-разработкой и программированием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ru-RU" dirty="0" smtClean="0">
                <a:solidFill>
                  <a:srgbClr val="FFC000"/>
                </a:solidFill>
              </a:rPr>
              <a:t>Веб-разработка</a:t>
            </a:r>
            <a:r>
              <a:rPr lang="ru-RU" dirty="0" smtClean="0"/>
              <a:t> — процесс создания и поддержки веб-сайтов и веб-приложений. Она включает проектирование, кодирование, тестирование, отладку и поддержку веб-решений. Веб-разработчики могут работать с различными языками программирования и технологиями, такими как HTML, CSS, </a:t>
            </a:r>
            <a:r>
              <a:rPr lang="ru-RU" dirty="0" err="1" smtClean="0"/>
              <a:t>JavaScript</a:t>
            </a:r>
            <a:r>
              <a:rPr lang="ru-RU" dirty="0" smtClean="0"/>
              <a:t>, PHP, </a:t>
            </a:r>
            <a:r>
              <a:rPr lang="ru-RU" dirty="0" err="1" smtClean="0"/>
              <a:t>Python</a:t>
            </a:r>
            <a:r>
              <a:rPr lang="ru-RU" dirty="0" smtClean="0"/>
              <a:t> и другими.</a:t>
            </a:r>
            <a:endParaRPr lang="en-US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838200" y="410817"/>
            <a:ext cx="10515600" cy="115294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20417" y="426893"/>
            <a:ext cx="10151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В чем разница между веб-разработкой и программированием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020052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rgbClr val="FFC000"/>
                </a:solidFill>
              </a:rPr>
              <a:t>Программирование</a:t>
            </a:r>
            <a:r>
              <a:rPr lang="ru-RU" dirty="0"/>
              <a:t> — более широкое понятие, которое включает создание программного обеспечения для различных платформ и устройств. Программисты могут работать с языками программирования, такими как </a:t>
            </a:r>
            <a:r>
              <a:rPr lang="ru-RU" dirty="0" err="1">
                <a:solidFill>
                  <a:srgbClr val="FFFF00"/>
                </a:solidFill>
              </a:rPr>
              <a:t>Java</a:t>
            </a:r>
            <a:r>
              <a:rPr lang="ru-RU" dirty="0">
                <a:solidFill>
                  <a:srgbClr val="FFFF00"/>
                </a:solidFill>
              </a:rPr>
              <a:t>,</a:t>
            </a:r>
            <a:r>
              <a:rPr lang="ru-RU" dirty="0"/>
              <a:t> </a:t>
            </a:r>
            <a:r>
              <a:rPr lang="ru-RU" dirty="0">
                <a:solidFill>
                  <a:srgbClr val="FFFF00"/>
                </a:solidFill>
              </a:rPr>
              <a:t>C++, </a:t>
            </a:r>
            <a:r>
              <a:rPr lang="ru-RU" dirty="0" err="1">
                <a:solidFill>
                  <a:srgbClr val="FFFF00"/>
                </a:solidFill>
              </a:rPr>
              <a:t>Python</a:t>
            </a:r>
            <a:r>
              <a:rPr lang="ru-RU" dirty="0"/>
              <a:t>, </a:t>
            </a:r>
            <a:r>
              <a:rPr lang="ru-RU" dirty="0" err="1">
                <a:solidFill>
                  <a:srgbClr val="FFFF00"/>
                </a:solidFill>
              </a:rPr>
              <a:t>JavaScript</a:t>
            </a:r>
            <a:r>
              <a:rPr lang="ru-RU" dirty="0"/>
              <a:t> и другими, и создавать приложения для различных устройств, включая компьютеры, смартфоны, планшеты и другие.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16463"/>
            <a:ext cx="2174185" cy="13550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6970" r="21819"/>
          <a:stretch/>
        </p:blipFill>
        <p:spPr>
          <a:xfrm>
            <a:off x="3935896" y="4676679"/>
            <a:ext cx="1338469" cy="139482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659" y="4716462"/>
            <a:ext cx="2305671" cy="139482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945" y="4716462"/>
            <a:ext cx="1789665" cy="178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28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363</Words>
  <Application>Microsoft Office PowerPoint</Application>
  <PresentationFormat>Широкоэкранный</PresentationFormat>
  <Paragraphs>39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Google Sans</vt:lpstr>
      <vt:lpstr>Тема Office</vt:lpstr>
      <vt:lpstr>Development</vt:lpstr>
      <vt:lpstr>Презентация PowerPoint</vt:lpstr>
      <vt:lpstr>Презентация PowerPoint</vt:lpstr>
      <vt:lpstr>Презентация PowerPoint</vt:lpstr>
      <vt:lpstr>Frontend-разработчик </vt:lpstr>
      <vt:lpstr>Презентация PowerPoint</vt:lpstr>
      <vt:lpstr>В чем разница между веб-разработкой и программированием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NoutSpace</dc:creator>
  <cp:lastModifiedBy>NoutSpace</cp:lastModifiedBy>
  <cp:revision>24</cp:revision>
  <dcterms:created xsi:type="dcterms:W3CDTF">2024-10-02T15:24:29Z</dcterms:created>
  <dcterms:modified xsi:type="dcterms:W3CDTF">2024-10-02T19:19:06Z</dcterms:modified>
</cp:coreProperties>
</file>